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Montserrat"/>
      <p:regular r:id="rId12"/>
      <p:bold r:id="rId13"/>
      <p:italic r:id="rId14"/>
      <p:boldItalic r:id="rId15"/>
    </p:embeddedFont>
    <p:embeddedFont>
      <p:font typeface="Cinzel"/>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Cinzel-bold.fntdata"/><Relationship Id="rId16" Type="http://schemas.openxmlformats.org/officeDocument/2006/relationships/font" Target="fonts/Cinze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871722cf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3871722cf4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D3D"/>
        </a:solidFill>
      </p:bgPr>
    </p:bg>
    <p:spTree>
      <p:nvGrpSpPr>
        <p:cNvPr id="83" name="Shape 83"/>
        <p:cNvGrpSpPr/>
        <p:nvPr/>
      </p:nvGrpSpPr>
      <p:grpSpPr>
        <a:xfrm>
          <a:off x="0" y="0"/>
          <a:ext cx="0" cy="0"/>
          <a:chOff x="0" y="0"/>
          <a:chExt cx="0" cy="0"/>
        </a:xfrm>
      </p:grpSpPr>
      <p:pic>
        <p:nvPicPr>
          <p:cNvPr id="84" name="Google Shape;84;p13" title="Gemini_Generated_Image_zbj162zbj162zbj1.png"/>
          <p:cNvPicPr preferRelativeResize="0"/>
          <p:nvPr/>
        </p:nvPicPr>
        <p:blipFill>
          <a:blip r:embed="rId3">
            <a:alphaModFix/>
          </a:blip>
          <a:stretch>
            <a:fillRect/>
          </a:stretch>
        </p:blipFill>
        <p:spPr>
          <a:xfrm>
            <a:off x="149963" y="1954100"/>
            <a:ext cx="11892076" cy="294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D3D"/>
        </a:solidFill>
      </p:bgPr>
    </p:bg>
    <p:spTree>
      <p:nvGrpSpPr>
        <p:cNvPr id="88" name="Shape 88"/>
        <p:cNvGrpSpPr/>
        <p:nvPr/>
      </p:nvGrpSpPr>
      <p:grpSpPr>
        <a:xfrm>
          <a:off x="0" y="0"/>
          <a:ext cx="0" cy="0"/>
          <a:chOff x="0" y="0"/>
          <a:chExt cx="0" cy="0"/>
        </a:xfrm>
      </p:grpSpPr>
      <p:pic>
        <p:nvPicPr>
          <p:cNvPr descr="image.png" id="89" name="Google Shape;89;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0" name="Google Shape;90;p14"/>
          <p:cNvPicPr preferRelativeResize="0"/>
          <p:nvPr/>
        </p:nvPicPr>
        <p:blipFill rotWithShape="1">
          <a:blip r:embed="rId4">
            <a:alphaModFix/>
          </a:blip>
          <a:srcRect b="0" l="0" r="0" t="0"/>
          <a:stretch/>
        </p:blipFill>
        <p:spPr>
          <a:xfrm>
            <a:off x="6381750" y="1943100"/>
            <a:ext cx="5048250" cy="4076700"/>
          </a:xfrm>
          <a:prstGeom prst="rect">
            <a:avLst/>
          </a:prstGeom>
          <a:noFill/>
          <a:ln>
            <a:noFill/>
          </a:ln>
        </p:spPr>
      </p:pic>
      <p:pic>
        <p:nvPicPr>
          <p:cNvPr descr="image.png" id="91" name="Google Shape;91;p14"/>
          <p:cNvPicPr preferRelativeResize="0"/>
          <p:nvPr/>
        </p:nvPicPr>
        <p:blipFill rotWithShape="1">
          <a:blip r:embed="rId5">
            <a:alphaModFix/>
          </a:blip>
          <a:srcRect b="0" l="0" r="0" t="0"/>
          <a:stretch/>
        </p:blipFill>
        <p:spPr>
          <a:xfrm>
            <a:off x="6496050" y="2057400"/>
            <a:ext cx="4819650" cy="3810000"/>
          </a:xfrm>
          <a:prstGeom prst="rect">
            <a:avLst/>
          </a:prstGeom>
          <a:noFill/>
          <a:ln>
            <a:noFill/>
          </a:ln>
        </p:spPr>
      </p:pic>
      <p:sp>
        <p:nvSpPr>
          <p:cNvPr id="92" name="Google Shape;92;p14"/>
          <p:cNvSpPr txBox="1"/>
          <p:nvPr/>
        </p:nvSpPr>
        <p:spPr>
          <a:xfrm>
            <a:off x="762000" y="762000"/>
            <a:ext cx="112014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F8F9FA"/>
                </a:solidFill>
                <a:latin typeface="Cinzel"/>
                <a:ea typeface="Cinzel"/>
                <a:cs typeface="Cinzel"/>
                <a:sym typeface="Cinzel"/>
              </a:rPr>
              <a:t>What is the “17.7 Initiative”?</a:t>
            </a:r>
            <a:endParaRPr/>
          </a:p>
        </p:txBody>
      </p:sp>
      <p:sp>
        <p:nvSpPr>
          <p:cNvPr id="93" name="Google Shape;93;p14"/>
          <p:cNvSpPr/>
          <p:nvPr/>
        </p:nvSpPr>
        <p:spPr>
          <a:xfrm>
            <a:off x="762000" y="1476375"/>
            <a:ext cx="10668000"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4" name="Google Shape;94;p14"/>
          <p:cNvSpPr txBox="1"/>
          <p:nvPr/>
        </p:nvSpPr>
        <p:spPr>
          <a:xfrm>
            <a:off x="519850" y="1957417"/>
            <a:ext cx="5648400" cy="4159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350">
                <a:solidFill>
                  <a:srgbClr val="CCCCCC"/>
                </a:solidFill>
                <a:latin typeface="Montserrat"/>
                <a:ea typeface="Montserrat"/>
                <a:cs typeface="Montserrat"/>
                <a:sym typeface="Montserrat"/>
              </a:rPr>
              <a:t>A membership recruitment strategy that utilizes Article 17 section 7 of the Statutes of The Supreme Council of the Thirty-third Degree to formally nominate Master Masons in good standing to receive the Scottish Rite degrees and join the sponsoring Valley.</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D3D"/>
        </a:solidFill>
      </p:bgPr>
    </p:bg>
    <p:spTree>
      <p:nvGrpSpPr>
        <p:cNvPr id="98" name="Shape 98"/>
        <p:cNvGrpSpPr/>
        <p:nvPr/>
      </p:nvGrpSpPr>
      <p:grpSpPr>
        <a:xfrm>
          <a:off x="0" y="0"/>
          <a:ext cx="0" cy="0"/>
          <a:chOff x="0" y="0"/>
          <a:chExt cx="0" cy="0"/>
        </a:xfrm>
      </p:grpSpPr>
      <p:pic>
        <p:nvPicPr>
          <p:cNvPr descr="image.png" id="99" name="Google Shape;99;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0" name="Google Shape;100;p15"/>
          <p:cNvPicPr preferRelativeResize="0"/>
          <p:nvPr/>
        </p:nvPicPr>
        <p:blipFill rotWithShape="1">
          <a:blip r:embed="rId4">
            <a:alphaModFix/>
          </a:blip>
          <a:srcRect b="0" l="0" r="0" t="0"/>
          <a:stretch/>
        </p:blipFill>
        <p:spPr>
          <a:xfrm>
            <a:off x="762000" y="1700675"/>
            <a:ext cx="6315925" cy="4986900"/>
          </a:xfrm>
          <a:prstGeom prst="rect">
            <a:avLst/>
          </a:prstGeom>
          <a:noFill/>
          <a:ln>
            <a:noFill/>
          </a:ln>
        </p:spPr>
      </p:pic>
      <p:sp>
        <p:nvSpPr>
          <p:cNvPr id="101" name="Google Shape;101;p15"/>
          <p:cNvSpPr txBox="1"/>
          <p:nvPr/>
        </p:nvSpPr>
        <p:spPr>
          <a:xfrm>
            <a:off x="762000" y="762000"/>
            <a:ext cx="112014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F8F9FA"/>
                </a:solidFill>
                <a:latin typeface="Cinzel"/>
                <a:ea typeface="Cinzel"/>
                <a:cs typeface="Cinzel"/>
                <a:sym typeface="Cinzel"/>
              </a:rPr>
              <a:t>Article 17, Section 7</a:t>
            </a:r>
            <a:endParaRPr/>
          </a:p>
        </p:txBody>
      </p:sp>
      <p:sp>
        <p:nvSpPr>
          <p:cNvPr id="102" name="Google Shape;102;p15"/>
          <p:cNvSpPr/>
          <p:nvPr/>
        </p:nvSpPr>
        <p:spPr>
          <a:xfrm>
            <a:off x="762000" y="1476375"/>
            <a:ext cx="10668000"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3" name="Google Shape;103;p15"/>
          <p:cNvSpPr txBox="1"/>
          <p:nvPr/>
        </p:nvSpPr>
        <p:spPr>
          <a:xfrm>
            <a:off x="825927" y="1875277"/>
            <a:ext cx="6192000" cy="432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4">
                <a:solidFill>
                  <a:srgbClr val="F8F9FA"/>
                </a:solidFill>
                <a:latin typeface="Cinzel"/>
                <a:ea typeface="Cinzel"/>
                <a:cs typeface="Cinzel"/>
                <a:sym typeface="Cinzel"/>
              </a:rPr>
              <a:t>Statutes of The Supreme Council of the Thirty-third Degree, Article 17 Section 7, page 95</a:t>
            </a:r>
            <a:endParaRPr/>
          </a:p>
        </p:txBody>
      </p:sp>
      <p:sp>
        <p:nvSpPr>
          <p:cNvPr id="104" name="Google Shape;104;p15"/>
          <p:cNvSpPr txBox="1"/>
          <p:nvPr/>
        </p:nvSpPr>
        <p:spPr>
          <a:xfrm>
            <a:off x="825925" y="2613274"/>
            <a:ext cx="6192000" cy="3801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900">
                <a:solidFill>
                  <a:srgbClr val="CCCCCC"/>
                </a:solidFill>
                <a:latin typeface="Montserrat"/>
                <a:ea typeface="Montserrat"/>
                <a:cs typeface="Montserrat"/>
                <a:sym typeface="Montserrat"/>
              </a:rPr>
              <a:t>“Any </a:t>
            </a:r>
            <a:r>
              <a:rPr b="1" lang="en-US" sz="1900" u="sng">
                <a:solidFill>
                  <a:srgbClr val="CCCCCC"/>
                </a:solidFill>
                <a:latin typeface="Montserrat"/>
                <a:ea typeface="Montserrat"/>
                <a:cs typeface="Montserrat"/>
                <a:sym typeface="Montserrat"/>
              </a:rPr>
              <a:t>qualified person</a:t>
            </a:r>
            <a:r>
              <a:rPr lang="en-US" sz="1900">
                <a:solidFill>
                  <a:srgbClr val="CCCCCC"/>
                </a:solidFill>
                <a:latin typeface="Montserrat"/>
                <a:ea typeface="Montserrat"/>
                <a:cs typeface="Montserrat"/>
                <a:sym typeface="Montserrat"/>
              </a:rPr>
              <a:t> residing within the territorial jurisdiction of this Supreme Council may be </a:t>
            </a:r>
            <a:r>
              <a:rPr b="1" lang="en-US" sz="1900" u="sng">
                <a:solidFill>
                  <a:srgbClr val="CCCCCC"/>
                </a:solidFill>
                <a:latin typeface="Montserrat"/>
                <a:ea typeface="Montserrat"/>
                <a:cs typeface="Montserrat"/>
                <a:sym typeface="Montserrat"/>
              </a:rPr>
              <a:t>proposed at any Stated Meeting</a:t>
            </a:r>
            <a:r>
              <a:rPr lang="en-US" sz="1900">
                <a:solidFill>
                  <a:srgbClr val="CCCCCC"/>
                </a:solidFill>
                <a:latin typeface="Montserrat"/>
                <a:ea typeface="Montserrat"/>
                <a:cs typeface="Montserrat"/>
                <a:sym typeface="Montserrat"/>
              </a:rPr>
              <a:t> of a Body under its jurisdiction by proposition in writing, signed by one member and seconded by another, also in writing. </a:t>
            </a:r>
            <a:r>
              <a:rPr b="1" lang="en-US" sz="1900" u="sng">
                <a:solidFill>
                  <a:srgbClr val="CCCCCC"/>
                </a:solidFill>
                <a:latin typeface="Montserrat"/>
                <a:ea typeface="Montserrat"/>
                <a:cs typeface="Montserrat"/>
                <a:sym typeface="Montserrat"/>
              </a:rPr>
              <a:t>Such proposition may be made without the knowledge of the person proposed.</a:t>
            </a:r>
            <a:r>
              <a:rPr lang="en-US" sz="1900">
                <a:solidFill>
                  <a:srgbClr val="CCCCCC"/>
                </a:solidFill>
                <a:latin typeface="Montserrat"/>
                <a:ea typeface="Montserrat"/>
                <a:cs typeface="Montserrat"/>
                <a:sym typeface="Montserrat"/>
              </a:rPr>
              <a:t> A Body may, by its bylaws, require candidates to apply for Degrees by petition in writing.”</a:t>
            </a:r>
            <a:endParaRPr sz="1900"/>
          </a:p>
        </p:txBody>
      </p:sp>
      <p:pic>
        <p:nvPicPr>
          <p:cNvPr id="105" name="Google Shape;105;p15"/>
          <p:cNvPicPr preferRelativeResize="0"/>
          <p:nvPr/>
        </p:nvPicPr>
        <p:blipFill>
          <a:blip r:embed="rId5">
            <a:alphaModFix/>
          </a:blip>
          <a:stretch>
            <a:fillRect/>
          </a:stretch>
        </p:blipFill>
        <p:spPr>
          <a:xfrm>
            <a:off x="7957675" y="1700675"/>
            <a:ext cx="3472325" cy="4986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D3D"/>
        </a:solidFill>
      </p:bgPr>
    </p:bg>
    <p:spTree>
      <p:nvGrpSpPr>
        <p:cNvPr id="109" name="Shape 109"/>
        <p:cNvGrpSpPr/>
        <p:nvPr/>
      </p:nvGrpSpPr>
      <p:grpSpPr>
        <a:xfrm>
          <a:off x="0" y="0"/>
          <a:ext cx="0" cy="0"/>
          <a:chOff x="0" y="0"/>
          <a:chExt cx="0" cy="0"/>
        </a:xfrm>
      </p:grpSpPr>
      <p:pic>
        <p:nvPicPr>
          <p:cNvPr descr="image.png" id="110" name="Google Shape;110;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1" name="Google Shape;111;p16"/>
          <p:cNvSpPr/>
          <p:nvPr/>
        </p:nvSpPr>
        <p:spPr>
          <a:xfrm>
            <a:off x="5381625" y="3724275"/>
            <a:ext cx="1428900" cy="38100"/>
          </a:xfrm>
          <a:prstGeom prst="rect">
            <a:avLst/>
          </a:prstGeom>
          <a:solidFill>
            <a:srgbClr val="C5A0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2" name="Google Shape;112;p16"/>
          <p:cNvSpPr txBox="1"/>
          <p:nvPr/>
        </p:nvSpPr>
        <p:spPr>
          <a:xfrm>
            <a:off x="495300" y="2581275"/>
            <a:ext cx="112014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000">
                <a:solidFill>
                  <a:srgbClr val="F8F9FA"/>
                </a:solidFill>
                <a:latin typeface="Cinzel"/>
                <a:ea typeface="Cinzel"/>
                <a:cs typeface="Cinzel"/>
                <a:sym typeface="Cinzel"/>
              </a:rPr>
              <a:t>recruitment </a:t>
            </a:r>
            <a:r>
              <a:rPr b="1" lang="en-US" sz="6000">
                <a:solidFill>
                  <a:srgbClr val="F8F9FA"/>
                </a:solidFill>
                <a:latin typeface="Cinzel"/>
                <a:ea typeface="Cinzel"/>
                <a:cs typeface="Cinzel"/>
                <a:sym typeface="Cinzel"/>
              </a:rPr>
              <a:t>strategies</a:t>
            </a:r>
            <a:endParaRPr/>
          </a:p>
        </p:txBody>
      </p:sp>
      <p:sp>
        <p:nvSpPr>
          <p:cNvPr id="113" name="Google Shape;113;p16"/>
          <p:cNvSpPr/>
          <p:nvPr/>
        </p:nvSpPr>
        <p:spPr>
          <a:xfrm>
            <a:off x="5384069" y="2428875"/>
            <a:ext cx="1428900" cy="38100"/>
          </a:xfrm>
          <a:prstGeom prst="rect">
            <a:avLst/>
          </a:prstGeom>
          <a:solidFill>
            <a:srgbClr val="C5A0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D3D"/>
        </a:solidFill>
      </p:bgPr>
    </p:bg>
    <p:spTree>
      <p:nvGrpSpPr>
        <p:cNvPr id="117" name="Shape 117"/>
        <p:cNvGrpSpPr/>
        <p:nvPr/>
      </p:nvGrpSpPr>
      <p:grpSpPr>
        <a:xfrm>
          <a:off x="0" y="0"/>
          <a:ext cx="0" cy="0"/>
          <a:chOff x="0" y="0"/>
          <a:chExt cx="0" cy="0"/>
        </a:xfrm>
      </p:grpSpPr>
      <p:pic>
        <p:nvPicPr>
          <p:cNvPr descr="image.png" id="118" name="Google Shape;118;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9" name="Google Shape;119;p17"/>
          <p:cNvPicPr preferRelativeResize="0"/>
          <p:nvPr/>
        </p:nvPicPr>
        <p:blipFill rotWithShape="1">
          <a:blip r:embed="rId4">
            <a:alphaModFix/>
          </a:blip>
          <a:srcRect b="0" l="0" r="0" t="0"/>
          <a:stretch/>
        </p:blipFill>
        <p:spPr>
          <a:xfrm>
            <a:off x="762000" y="2012312"/>
            <a:ext cx="5615725" cy="3985950"/>
          </a:xfrm>
          <a:prstGeom prst="rect">
            <a:avLst/>
          </a:prstGeom>
          <a:noFill/>
          <a:ln cap="flat" cmpd="sng" w="9525">
            <a:solidFill>
              <a:schemeClr val="lt1"/>
            </a:solidFill>
            <a:prstDash val="solid"/>
            <a:round/>
            <a:headEnd len="sm" w="sm" type="none"/>
            <a:tailEnd len="sm" w="sm" type="none"/>
          </a:ln>
        </p:spPr>
      </p:pic>
      <p:sp>
        <p:nvSpPr>
          <p:cNvPr id="120" name="Google Shape;120;p17"/>
          <p:cNvSpPr txBox="1"/>
          <p:nvPr/>
        </p:nvSpPr>
        <p:spPr>
          <a:xfrm>
            <a:off x="762000" y="762000"/>
            <a:ext cx="112014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F8F9FA"/>
                </a:solidFill>
                <a:latin typeface="Cinzel"/>
                <a:ea typeface="Cinzel"/>
                <a:cs typeface="Cinzel"/>
                <a:sym typeface="Cinzel"/>
              </a:rPr>
              <a:t>who to recruit</a:t>
            </a:r>
            <a:endParaRPr/>
          </a:p>
        </p:txBody>
      </p:sp>
      <p:sp>
        <p:nvSpPr>
          <p:cNvPr id="121" name="Google Shape;121;p17"/>
          <p:cNvSpPr/>
          <p:nvPr/>
        </p:nvSpPr>
        <p:spPr>
          <a:xfrm>
            <a:off x="762000" y="1476375"/>
            <a:ext cx="10668000"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2" name="Google Shape;122;p17"/>
          <p:cNvSpPr txBox="1"/>
          <p:nvPr/>
        </p:nvSpPr>
        <p:spPr>
          <a:xfrm>
            <a:off x="829750" y="2120770"/>
            <a:ext cx="5408400" cy="3576000"/>
          </a:xfrm>
          <a:prstGeom prst="rect">
            <a:avLst/>
          </a:prstGeom>
          <a:noFill/>
          <a:ln>
            <a:noFill/>
          </a:ln>
        </p:spPr>
        <p:txBody>
          <a:bodyPr anchorCtr="0" anchor="t" bIns="0" lIns="0" spcFirstLastPara="1" rIns="0" wrap="square" tIns="0">
            <a:spAutoFit/>
          </a:bodyPr>
          <a:lstStyle/>
          <a:p>
            <a:pPr indent="-413004" lvl="0" marL="457200" marR="0" rtl="0" algn="l">
              <a:spcBef>
                <a:spcPts val="0"/>
              </a:spcBef>
              <a:spcAft>
                <a:spcPts val="0"/>
              </a:spcAft>
              <a:buClr>
                <a:srgbClr val="F8F9FA"/>
              </a:buClr>
              <a:buSzPts val="2904"/>
              <a:buFont typeface="Cinzel"/>
              <a:buChar char="●"/>
            </a:pPr>
            <a:r>
              <a:rPr b="1" lang="en-US" sz="2904">
                <a:solidFill>
                  <a:srgbClr val="F8F9FA"/>
                </a:solidFill>
                <a:latin typeface="Cinzel"/>
                <a:ea typeface="Cinzel"/>
                <a:cs typeface="Cinzel"/>
                <a:sym typeface="Cinzel"/>
              </a:rPr>
              <a:t>Blue Lodge Worshipful Masters</a:t>
            </a:r>
            <a:endParaRPr b="1" sz="2904">
              <a:solidFill>
                <a:srgbClr val="F8F9FA"/>
              </a:solidFill>
              <a:latin typeface="Cinzel"/>
              <a:ea typeface="Cinzel"/>
              <a:cs typeface="Cinzel"/>
              <a:sym typeface="Cinzel"/>
            </a:endParaRPr>
          </a:p>
          <a:p>
            <a:pPr indent="-413004" lvl="0" marL="457200" marR="0" rtl="0" algn="l">
              <a:spcBef>
                <a:spcPts val="0"/>
              </a:spcBef>
              <a:spcAft>
                <a:spcPts val="0"/>
              </a:spcAft>
              <a:buClr>
                <a:srgbClr val="F8F9FA"/>
              </a:buClr>
              <a:buSzPts val="2904"/>
              <a:buFont typeface="Cinzel"/>
              <a:buChar char="●"/>
            </a:pPr>
            <a:r>
              <a:rPr b="1" lang="en-US" sz="2904">
                <a:solidFill>
                  <a:srgbClr val="F8F9FA"/>
                </a:solidFill>
                <a:latin typeface="Cinzel"/>
                <a:ea typeface="Cinzel"/>
                <a:cs typeface="Cinzel"/>
                <a:sym typeface="Cinzel"/>
              </a:rPr>
              <a:t>Local Shrine Leadership</a:t>
            </a:r>
            <a:endParaRPr b="1" sz="2904">
              <a:solidFill>
                <a:srgbClr val="F8F9FA"/>
              </a:solidFill>
              <a:latin typeface="Cinzel"/>
              <a:ea typeface="Cinzel"/>
              <a:cs typeface="Cinzel"/>
              <a:sym typeface="Cinzel"/>
            </a:endParaRPr>
          </a:p>
          <a:p>
            <a:pPr indent="-413004" lvl="0" marL="457200" marR="0" rtl="0" algn="l">
              <a:spcBef>
                <a:spcPts val="0"/>
              </a:spcBef>
              <a:spcAft>
                <a:spcPts val="0"/>
              </a:spcAft>
              <a:buClr>
                <a:srgbClr val="F8F9FA"/>
              </a:buClr>
              <a:buSzPts val="2904"/>
              <a:buFont typeface="Cinzel"/>
              <a:buChar char="●"/>
            </a:pPr>
            <a:r>
              <a:rPr b="1" lang="en-US" sz="2904">
                <a:solidFill>
                  <a:srgbClr val="F8F9FA"/>
                </a:solidFill>
                <a:latin typeface="Cinzel"/>
                <a:ea typeface="Cinzel"/>
                <a:cs typeface="Cinzel"/>
                <a:sym typeface="Cinzel"/>
              </a:rPr>
              <a:t>District Deputy Grand Masters</a:t>
            </a:r>
            <a:endParaRPr b="1" sz="2904">
              <a:solidFill>
                <a:srgbClr val="F8F9FA"/>
              </a:solidFill>
              <a:latin typeface="Cinzel"/>
              <a:ea typeface="Cinzel"/>
              <a:cs typeface="Cinzel"/>
              <a:sym typeface="Cinzel"/>
            </a:endParaRPr>
          </a:p>
          <a:p>
            <a:pPr indent="-413004" lvl="0" marL="457200" marR="0" rtl="0" algn="l">
              <a:spcBef>
                <a:spcPts val="0"/>
              </a:spcBef>
              <a:spcAft>
                <a:spcPts val="0"/>
              </a:spcAft>
              <a:buClr>
                <a:srgbClr val="F8F9FA"/>
              </a:buClr>
              <a:buSzPts val="2904"/>
              <a:buFont typeface="Cinzel"/>
              <a:buChar char="●"/>
            </a:pPr>
            <a:r>
              <a:rPr b="1" lang="en-US" sz="2904">
                <a:solidFill>
                  <a:srgbClr val="F8F9FA"/>
                </a:solidFill>
                <a:latin typeface="Cinzel"/>
                <a:ea typeface="Cinzel"/>
                <a:cs typeface="Cinzel"/>
                <a:sym typeface="Cinzel"/>
              </a:rPr>
              <a:t>Local Royal Arch High Priests</a:t>
            </a:r>
            <a:endParaRPr b="1" sz="2904">
              <a:solidFill>
                <a:srgbClr val="F8F9FA"/>
              </a:solidFill>
              <a:latin typeface="Cinzel"/>
              <a:ea typeface="Cinzel"/>
              <a:cs typeface="Cinzel"/>
              <a:sym typeface="Cinzel"/>
            </a:endParaRPr>
          </a:p>
        </p:txBody>
      </p:sp>
      <p:pic>
        <p:nvPicPr>
          <p:cNvPr descr="image.png" id="123" name="Google Shape;123;p17"/>
          <p:cNvPicPr preferRelativeResize="0"/>
          <p:nvPr/>
        </p:nvPicPr>
        <p:blipFill rotWithShape="1">
          <a:blip r:embed="rId4">
            <a:alphaModFix/>
          </a:blip>
          <a:srcRect b="0" l="0" r="0" t="0"/>
          <a:stretch/>
        </p:blipFill>
        <p:spPr>
          <a:xfrm>
            <a:off x="6967975" y="2012300"/>
            <a:ext cx="4462025" cy="3985950"/>
          </a:xfrm>
          <a:prstGeom prst="rect">
            <a:avLst/>
          </a:prstGeom>
          <a:noFill/>
          <a:ln cap="flat" cmpd="sng" w="9525">
            <a:solidFill>
              <a:schemeClr val="lt1"/>
            </a:solidFill>
            <a:prstDash val="solid"/>
            <a:round/>
            <a:headEnd len="sm" w="sm" type="none"/>
            <a:tailEnd len="sm" w="sm" type="none"/>
          </a:ln>
        </p:spPr>
      </p:pic>
      <p:sp>
        <p:nvSpPr>
          <p:cNvPr id="124" name="Google Shape;124;p17"/>
          <p:cNvSpPr txBox="1"/>
          <p:nvPr/>
        </p:nvSpPr>
        <p:spPr>
          <a:xfrm>
            <a:off x="7060375" y="2217275"/>
            <a:ext cx="4216200" cy="3236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3504">
                <a:solidFill>
                  <a:srgbClr val="F8F9FA"/>
                </a:solidFill>
                <a:latin typeface="Cinzel"/>
                <a:ea typeface="Cinzel"/>
                <a:cs typeface="Cinzel"/>
                <a:sym typeface="Cinzel"/>
              </a:rPr>
              <a:t>your members know best!</a:t>
            </a:r>
            <a:endParaRPr b="1" sz="3504">
              <a:solidFill>
                <a:srgbClr val="F8F9FA"/>
              </a:solidFill>
              <a:latin typeface="Cinzel"/>
              <a:ea typeface="Cinzel"/>
              <a:cs typeface="Cinzel"/>
              <a:sym typeface="Cinzel"/>
            </a:endParaRPr>
          </a:p>
          <a:p>
            <a:pPr indent="0" lvl="0" marL="0" marR="0" rtl="0" algn="ctr">
              <a:spcBef>
                <a:spcPts val="0"/>
              </a:spcBef>
              <a:spcAft>
                <a:spcPts val="0"/>
              </a:spcAft>
              <a:buNone/>
            </a:pPr>
            <a:r>
              <a:t/>
            </a:r>
            <a:endParaRPr b="1" sz="3504">
              <a:solidFill>
                <a:srgbClr val="F8F9FA"/>
              </a:solidFill>
              <a:latin typeface="Cinzel"/>
              <a:ea typeface="Cinzel"/>
              <a:cs typeface="Cinzel"/>
              <a:sym typeface="Cinzel"/>
            </a:endParaRPr>
          </a:p>
          <a:p>
            <a:pPr indent="0" lvl="0" marL="0" marR="0" rtl="0" algn="ctr">
              <a:spcBef>
                <a:spcPts val="0"/>
              </a:spcBef>
              <a:spcAft>
                <a:spcPts val="0"/>
              </a:spcAft>
              <a:buNone/>
            </a:pPr>
            <a:r>
              <a:rPr b="1" lang="en-US" sz="3504">
                <a:solidFill>
                  <a:srgbClr val="F8F9FA"/>
                </a:solidFill>
                <a:latin typeface="Cinzel"/>
                <a:ea typeface="Cinzel"/>
                <a:cs typeface="Cinzel"/>
                <a:sym typeface="Cinzel"/>
              </a:rPr>
              <a:t>just open the floor for nominations!</a:t>
            </a:r>
            <a:endParaRPr b="1" sz="3504">
              <a:solidFill>
                <a:srgbClr val="F8F9FA"/>
              </a:solidFill>
              <a:latin typeface="Cinzel"/>
              <a:ea typeface="Cinzel"/>
              <a:cs typeface="Cinzel"/>
              <a:sym typeface="Cinz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D3D"/>
        </a:solidFill>
      </p:bgPr>
    </p:bg>
    <p:spTree>
      <p:nvGrpSpPr>
        <p:cNvPr id="128" name="Shape 128"/>
        <p:cNvGrpSpPr/>
        <p:nvPr/>
      </p:nvGrpSpPr>
      <p:grpSpPr>
        <a:xfrm>
          <a:off x="0" y="0"/>
          <a:ext cx="0" cy="0"/>
          <a:chOff x="0" y="0"/>
          <a:chExt cx="0" cy="0"/>
        </a:xfrm>
      </p:grpSpPr>
      <p:pic>
        <p:nvPicPr>
          <p:cNvPr descr="image.png" id="129" name="Google Shape;129;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0" name="Google Shape;130;p18"/>
          <p:cNvSpPr txBox="1"/>
          <p:nvPr/>
        </p:nvSpPr>
        <p:spPr>
          <a:xfrm>
            <a:off x="762000" y="762000"/>
            <a:ext cx="112014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F8F9FA"/>
                </a:solidFill>
                <a:latin typeface="Cinzel"/>
                <a:ea typeface="Cinzel"/>
                <a:cs typeface="Cinzel"/>
                <a:sym typeface="Cinzel"/>
              </a:rPr>
              <a:t>How to recognize your nominees</a:t>
            </a:r>
            <a:endParaRPr/>
          </a:p>
        </p:txBody>
      </p:sp>
      <p:sp>
        <p:nvSpPr>
          <p:cNvPr id="131" name="Google Shape;131;p18"/>
          <p:cNvSpPr/>
          <p:nvPr/>
        </p:nvSpPr>
        <p:spPr>
          <a:xfrm>
            <a:off x="762000" y="1476375"/>
            <a:ext cx="10668000"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2" name="Google Shape;132;p18"/>
          <p:cNvSpPr txBox="1"/>
          <p:nvPr/>
        </p:nvSpPr>
        <p:spPr>
          <a:xfrm>
            <a:off x="5728325" y="1689500"/>
            <a:ext cx="5701800" cy="2920800"/>
          </a:xfrm>
          <a:prstGeom prst="rect">
            <a:avLst/>
          </a:prstGeom>
          <a:noFill/>
          <a:ln>
            <a:noFill/>
          </a:ln>
        </p:spPr>
        <p:txBody>
          <a:bodyPr anchorCtr="0" anchor="t" bIns="0" lIns="0" spcFirstLastPara="1" rIns="0" wrap="square" tIns="0">
            <a:spAutoFit/>
          </a:bodyPr>
          <a:lstStyle/>
          <a:p>
            <a:pPr indent="-333375" lvl="0" marL="457200" marR="0" rtl="0" algn="l">
              <a:lnSpc>
                <a:spcPct val="150000"/>
              </a:lnSpc>
              <a:spcBef>
                <a:spcPts val="0"/>
              </a:spcBef>
              <a:spcAft>
                <a:spcPts val="0"/>
              </a:spcAft>
              <a:buClr>
                <a:srgbClr val="CCCCCC"/>
              </a:buClr>
              <a:buSzPts val="1650"/>
              <a:buFont typeface="Montserrat"/>
              <a:buChar char="●"/>
            </a:pPr>
            <a:r>
              <a:rPr lang="en-US" sz="1650">
                <a:solidFill>
                  <a:srgbClr val="CCCCCC"/>
                </a:solidFill>
                <a:latin typeface="Montserrat"/>
                <a:ea typeface="Montserrat"/>
                <a:cs typeface="Montserrat"/>
                <a:sym typeface="Montserrat"/>
              </a:rPr>
              <a:t>Create a “certificate of nomination” to be formally presented.</a:t>
            </a:r>
            <a:endParaRPr sz="1650">
              <a:solidFill>
                <a:srgbClr val="CCCCCC"/>
              </a:solidFill>
              <a:latin typeface="Montserrat"/>
              <a:ea typeface="Montserrat"/>
              <a:cs typeface="Montserrat"/>
              <a:sym typeface="Montserrat"/>
            </a:endParaRPr>
          </a:p>
          <a:p>
            <a:pPr indent="-333375" lvl="0" marL="457200" marR="0" rtl="0" algn="l">
              <a:lnSpc>
                <a:spcPct val="150000"/>
              </a:lnSpc>
              <a:spcBef>
                <a:spcPts val="0"/>
              </a:spcBef>
              <a:spcAft>
                <a:spcPts val="0"/>
              </a:spcAft>
              <a:buClr>
                <a:srgbClr val="CCCCCC"/>
              </a:buClr>
              <a:buSzPts val="1650"/>
              <a:buFont typeface="Montserrat"/>
              <a:buChar char="●"/>
            </a:pPr>
            <a:r>
              <a:rPr lang="en-US" sz="1650">
                <a:solidFill>
                  <a:srgbClr val="CCCCCC"/>
                </a:solidFill>
                <a:latin typeface="Montserrat"/>
                <a:ea typeface="Montserrat"/>
                <a:cs typeface="Montserrat"/>
                <a:sym typeface="Montserrat"/>
              </a:rPr>
              <a:t>Create a short speech to present for the presentation of the certificate that highlights the brother’s service that has made him deserving of the nomination as well as the purpose of the Scottish Rite and make a clear connection between the two.</a:t>
            </a:r>
            <a:endParaRPr sz="1650">
              <a:solidFill>
                <a:srgbClr val="CCCCCC"/>
              </a:solidFill>
              <a:latin typeface="Montserrat"/>
              <a:ea typeface="Montserrat"/>
              <a:cs typeface="Montserrat"/>
              <a:sym typeface="Montserrat"/>
            </a:endParaRPr>
          </a:p>
        </p:txBody>
      </p:sp>
      <p:sp>
        <p:nvSpPr>
          <p:cNvPr id="133" name="Google Shape;133;p18"/>
          <p:cNvSpPr txBox="1"/>
          <p:nvPr/>
        </p:nvSpPr>
        <p:spPr>
          <a:xfrm>
            <a:off x="5908273" y="4880800"/>
            <a:ext cx="5701800" cy="1662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3600">
                <a:solidFill>
                  <a:srgbClr val="F8F9FA"/>
                </a:solidFill>
                <a:latin typeface="Cinzel"/>
                <a:ea typeface="Cinzel"/>
                <a:cs typeface="Cinzel"/>
                <a:sym typeface="Cinzel"/>
              </a:rPr>
              <a:t>MAKE THEM FEEL LIKE THEY EARNED THIS BECAUSE THEY DID!</a:t>
            </a:r>
            <a:endParaRPr/>
          </a:p>
        </p:txBody>
      </p:sp>
      <p:pic>
        <p:nvPicPr>
          <p:cNvPr id="134" name="Google Shape;134;p18"/>
          <p:cNvPicPr preferRelativeResize="0"/>
          <p:nvPr/>
        </p:nvPicPr>
        <p:blipFill>
          <a:blip r:embed="rId4">
            <a:alphaModFix/>
          </a:blip>
          <a:stretch>
            <a:fillRect/>
          </a:stretch>
        </p:blipFill>
        <p:spPr>
          <a:xfrm>
            <a:off x="358050" y="2229350"/>
            <a:ext cx="5275900" cy="373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